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Lato"/>
      <p:regular r:id="rId34"/>
      <p:bold r:id="rId35"/>
      <p:italic r:id="rId36"/>
      <p:boldItalic r:id="rId37"/>
    </p:embeddedFont>
    <p:embeddedFont>
      <p:font typeface="Lato Black"/>
      <p:bold r:id="rId38"/>
      <p:boldItalic r:id="rId39"/>
    </p:embeddedFont>
    <p:embeddedFont>
      <p:font typeface="Helvetica Neue"/>
      <p:regular r:id="rId40"/>
      <p:bold r:id="rId41"/>
      <p:italic r:id="rId42"/>
      <p:boldItalic r:id="rId43"/>
    </p:embeddedFont>
    <p:embeddedFont>
      <p:font typeface="Helvetica Neue Light"/>
      <p:regular r:id="rId44"/>
      <p:bold r:id="rId45"/>
      <p:italic r:id="rId46"/>
      <p:boldItalic r:id="rId47"/>
    </p:embeddedFont>
    <p:embeddedFont>
      <p:font typeface="Gill Sans"/>
      <p:regular r:id="rId48"/>
      <p:bold r:id="rId49"/>
    </p:embeddedFont>
    <p:embeddedFont>
      <p:font typeface="DM Sans"/>
      <p:regular r:id="rId50"/>
      <p:bold r:id="rId51"/>
      <p:italic r:id="rId52"/>
      <p:boldItalic r:id="rId53"/>
    </p:embeddedFont>
    <p:embeddedFont>
      <p:font typeface="Avant Garde Demi SFDC"/>
      <p:regular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regular.fntdata"/><Relationship Id="rId42" Type="http://schemas.openxmlformats.org/officeDocument/2006/relationships/font" Target="fonts/HelveticaNeue-italic.fntdata"/><Relationship Id="rId41" Type="http://schemas.openxmlformats.org/officeDocument/2006/relationships/font" Target="fonts/HelveticaNeue-bold.fntdata"/><Relationship Id="rId44" Type="http://schemas.openxmlformats.org/officeDocument/2006/relationships/font" Target="fonts/HelveticaNeueLight-regular.fntdata"/><Relationship Id="rId43" Type="http://schemas.openxmlformats.org/officeDocument/2006/relationships/font" Target="fonts/HelveticaNeue-boldItalic.fntdata"/><Relationship Id="rId46" Type="http://schemas.openxmlformats.org/officeDocument/2006/relationships/font" Target="fonts/HelveticaNeueLight-italic.fntdata"/><Relationship Id="rId45" Type="http://schemas.openxmlformats.org/officeDocument/2006/relationships/font" Target="fonts/HelveticaNeue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GillSans-regular.fntdata"/><Relationship Id="rId47" Type="http://schemas.openxmlformats.org/officeDocument/2006/relationships/font" Target="fonts/HelveticaNeueLight-boldItalic.fntdata"/><Relationship Id="rId49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Lato-bold.fntdata"/><Relationship Id="rId34" Type="http://schemas.openxmlformats.org/officeDocument/2006/relationships/font" Target="fonts/Lato-regular.fntdata"/><Relationship Id="rId37" Type="http://schemas.openxmlformats.org/officeDocument/2006/relationships/font" Target="fonts/Lato-boldItalic.fntdata"/><Relationship Id="rId36" Type="http://schemas.openxmlformats.org/officeDocument/2006/relationships/font" Target="fonts/Lato-italic.fntdata"/><Relationship Id="rId39" Type="http://schemas.openxmlformats.org/officeDocument/2006/relationships/font" Target="fonts/LatoBlack-boldItalic.fntdata"/><Relationship Id="rId38" Type="http://schemas.openxmlformats.org/officeDocument/2006/relationships/font" Target="fonts/LatoBlack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DMSans-bold.fntdata"/><Relationship Id="rId50" Type="http://schemas.openxmlformats.org/officeDocument/2006/relationships/font" Target="fonts/DMSans-regular.fntdata"/><Relationship Id="rId53" Type="http://schemas.openxmlformats.org/officeDocument/2006/relationships/font" Target="fonts/DMSans-boldItalic.fntdata"/><Relationship Id="rId52" Type="http://schemas.openxmlformats.org/officeDocument/2006/relationships/font" Target="fonts/DM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AvantGardeDemiSFDC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72db680ef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g172db680ef6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70eda522b_0_3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g1570eda522b_0_3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695f5d320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g1695f5d3201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570eda522b_0_1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g1570eda522b_0_1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b7ae182d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g15b7ae182dc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70eda522b_0_3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g1570eda522b_0_3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5b7ae182dc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g15b7ae182dc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58cbd9b98b_1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g158cbd9b98b_1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f9fedde3f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g1f9fedde3f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93370fbf8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g1593370fbf8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593370fbf8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g1593370fbf8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365e71f30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g15365e71f30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1f6829241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g21f68292413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1f68292413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Google Shape;309;g21f68292413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570eda522b_0_3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g1570eda522b_0_3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425"/>
              <a:t>SupportLogic reads all your cases so that you don’t have to</a:t>
            </a:r>
            <a:endParaRPr sz="1425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54412bff81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g154412bff81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58cbd9b98b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Google Shape;334;g158cbd9b98b_1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CSAT?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NPS?</a:t>
            </a:r>
            <a:br>
              <a:rPr lang="en"/>
            </a:br>
            <a:r>
              <a:rPr lang="en"/>
              <a:t>Improved MTTR?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Escalation Rate?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Customer Health?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593370fbf8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g1593370fbf8_0_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593370fbf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Google Shape;351;g1593370fbf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58cbd9b98b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Google Shape;362;g158cbd9b98b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570eda522b_0_4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" name="Google Shape;370;g1570eda522b_0_4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70eda522b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g1570eda522b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70eda522b_0_1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g1570eda522b_0_1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328b84186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g15328b84186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70eda522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570eda522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d40c15242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g22d40c15242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Customer Health?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d40c15242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g22d40c15242_1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25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70eda522b_0_3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570eda522b_0_3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Customer Health?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wGraphic" showMasterSp="0" type="title">
  <p:cSld name="TITLE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2" name="Google Shape;12;p2"/>
          <p:cNvPicPr preferRelativeResize="0"/>
          <p:nvPr/>
        </p:nvPicPr>
        <p:blipFill rotWithShape="1">
          <a:blip r:embed="rId2">
            <a:alphaModFix/>
          </a:blip>
          <a:srcRect b="9040" l="-44750" r="47719" t="1273"/>
          <a:stretch/>
        </p:blipFill>
        <p:spPr>
          <a:xfrm>
            <a:off x="-2935301" y="0"/>
            <a:ext cx="120793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649523" y="1210313"/>
            <a:ext cx="60816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lvl="0" rtl="0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ato"/>
              <a:buNone/>
              <a:defRPr b="1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649523" y="623291"/>
            <a:ext cx="60816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None/>
              <a:defRPr sz="1500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  <a:defRPr sz="14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  <a:defRPr sz="14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  <a:defRPr sz="14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  <a:defRPr sz="14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pic>
        <p:nvPicPr>
          <p:cNvPr descr="A picture containing text, clipart&#10;&#10;Description automatically generated"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5911" y="4535161"/>
            <a:ext cx="1987714" cy="309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 3">
  <p:cSld name="Quote Slide Lt Green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63" name="Google Shape;63;p11"/>
          <p:cNvPicPr preferRelativeResize="0"/>
          <p:nvPr/>
        </p:nvPicPr>
        <p:blipFill rotWithShape="1">
          <a:blip r:embed="rId2">
            <a:alphaModFix/>
          </a:blip>
          <a:srcRect b="9040" l="-44747" r="51871" t="1273"/>
          <a:stretch/>
        </p:blipFill>
        <p:spPr>
          <a:xfrm>
            <a:off x="-65248" y="1046550"/>
            <a:ext cx="9209249" cy="409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/>
          <p:nvPr>
            <p:ph type="title"/>
          </p:nvPr>
        </p:nvSpPr>
        <p:spPr>
          <a:xfrm>
            <a:off x="457406" y="1224533"/>
            <a:ext cx="51240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ato"/>
              <a:buNone/>
              <a:defRPr b="1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pic>
        <p:nvPicPr>
          <p:cNvPr descr="A picture containing text, clipart&#10;&#10;Description automatically generated"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0771" y="4876519"/>
            <a:ext cx="930255" cy="13969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2172362" y="3554791"/>
            <a:ext cx="32271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5475388" y="3213614"/>
            <a:ext cx="1232700" cy="123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68" name="Google Shape;6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406" y="647737"/>
            <a:ext cx="806085" cy="53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wGraphic 1" showMasterSp="0">
  <p:cSld name="Cover Slide Fuchsia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70" name="Google Shape;70;p12"/>
          <p:cNvPicPr preferRelativeResize="0"/>
          <p:nvPr/>
        </p:nvPicPr>
        <p:blipFill rotWithShape="1">
          <a:blip r:embed="rId2">
            <a:alphaModFix/>
          </a:blip>
          <a:srcRect b="9282" l="0" r="47564" t="1119"/>
          <a:stretch/>
        </p:blipFill>
        <p:spPr>
          <a:xfrm>
            <a:off x="2604172" y="0"/>
            <a:ext cx="6539825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>
            <p:ph type="title"/>
          </p:nvPr>
        </p:nvSpPr>
        <p:spPr>
          <a:xfrm>
            <a:off x="649523" y="1210313"/>
            <a:ext cx="60816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lvl="0" rtl="0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ato"/>
              <a:buNone/>
              <a:defRPr b="1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649523" y="623291"/>
            <a:ext cx="60816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None/>
              <a:defRPr sz="1500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  <a:defRPr sz="14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  <a:defRPr sz="14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  <a:defRPr sz="14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  <a:defRPr sz="14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pic>
        <p:nvPicPr>
          <p:cNvPr descr="A picture containing text, clipart&#10;&#10;Description automatically generated" id="73" name="Google Shape;7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5911" y="4535161"/>
            <a:ext cx="1987714" cy="309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line + Body 2 1">
  <p:cSld name="Headline + Body Fuchsia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, background pattern&#10;&#10;Description automatically generated" id="75" name="Google Shape;7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93572" cy="570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ground pattern&#10;&#10;Description automatically generated" id="76" name="Google Shape;76;p13"/>
          <p:cNvPicPr preferRelativeResize="0"/>
          <p:nvPr/>
        </p:nvPicPr>
        <p:blipFill rotWithShape="1">
          <a:blip r:embed="rId3">
            <a:alphaModFix/>
          </a:blip>
          <a:srcRect b="9119" l="829" r="51790" t="-319"/>
          <a:stretch/>
        </p:blipFill>
        <p:spPr>
          <a:xfrm>
            <a:off x="7045231" y="3282326"/>
            <a:ext cx="2098769" cy="1861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title"/>
          </p:nvPr>
        </p:nvSpPr>
        <p:spPr>
          <a:xfrm>
            <a:off x="452439" y="399710"/>
            <a:ext cx="70638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452439" y="1752600"/>
            <a:ext cx="7063800" cy="27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Lato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Lato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Lato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Lato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/>
        </p:nvSpPr>
        <p:spPr>
          <a:xfrm>
            <a:off x="5223102" y="3978420"/>
            <a:ext cx="38400" cy="1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"/>
              <a:buFont typeface="Helvetica Neue"/>
              <a:buNone/>
            </a:pPr>
            <a:r>
              <a:t/>
            </a:r>
            <a:endParaRPr b="0" i="0" sz="488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 picture containing text, clipart&#10;&#10;Description automatically generated" id="80" name="Google Shape;8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0771" y="4876519"/>
            <a:ext cx="930255" cy="13969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/>
        </p:nvSpPr>
        <p:spPr>
          <a:xfrm>
            <a:off x="8953720" y="294933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 4">
  <p:cSld name="Quote Slide Dk Green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ckground pattern&#10;&#10;Description automatically generated" id="84" name="Google Shape;84;p14"/>
          <p:cNvPicPr preferRelativeResize="0"/>
          <p:nvPr/>
        </p:nvPicPr>
        <p:blipFill rotWithShape="1">
          <a:blip r:embed="rId2">
            <a:alphaModFix/>
          </a:blip>
          <a:srcRect b="9040" l="-44747" r="51871" t="1273"/>
          <a:stretch/>
        </p:blipFill>
        <p:spPr>
          <a:xfrm>
            <a:off x="-65248" y="1046550"/>
            <a:ext cx="9209249" cy="4096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>
            <p:ph type="title"/>
          </p:nvPr>
        </p:nvSpPr>
        <p:spPr>
          <a:xfrm>
            <a:off x="457406" y="1224533"/>
            <a:ext cx="51240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ato"/>
              <a:buNone/>
              <a:defRPr b="1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406" y="647737"/>
            <a:ext cx="806085" cy="537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87" name="Google Shape;8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0771" y="4876519"/>
            <a:ext cx="930255" cy="1396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2172362" y="3554791"/>
            <a:ext cx="32271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9pPr>
          </a:lstStyle>
          <a:p/>
        </p:txBody>
      </p:sp>
      <p:sp>
        <p:nvSpPr>
          <p:cNvPr id="89" name="Google Shape;89;p14"/>
          <p:cNvSpPr/>
          <p:nvPr>
            <p:ph idx="2" type="pic"/>
          </p:nvPr>
        </p:nvSpPr>
        <p:spPr>
          <a:xfrm>
            <a:off x="5475388" y="3213614"/>
            <a:ext cx="1232700" cy="123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 5">
  <p:cSld name="Quote Slide Lt Fuchsia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91" name="Google Shape;91;p15"/>
          <p:cNvPicPr preferRelativeResize="0"/>
          <p:nvPr/>
        </p:nvPicPr>
        <p:blipFill rotWithShape="1">
          <a:blip r:embed="rId2">
            <a:alphaModFix/>
          </a:blip>
          <a:srcRect b="9282" l="0" r="52480" t="1119"/>
          <a:stretch/>
        </p:blipFill>
        <p:spPr>
          <a:xfrm>
            <a:off x="4354133" y="987352"/>
            <a:ext cx="4789870" cy="416071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>
            <p:ph type="title"/>
          </p:nvPr>
        </p:nvSpPr>
        <p:spPr>
          <a:xfrm>
            <a:off x="457406" y="1224533"/>
            <a:ext cx="51240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ato"/>
              <a:buNone/>
              <a:defRPr b="1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2172362" y="3554791"/>
            <a:ext cx="32271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9pPr>
          </a:lstStyle>
          <a:p/>
        </p:txBody>
      </p:sp>
      <p:pic>
        <p:nvPicPr>
          <p:cNvPr descr="A picture containing text, clipart&#10;&#10;Description automatically generated"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0771" y="4876519"/>
            <a:ext cx="930255" cy="1396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/>
          <p:nvPr>
            <p:ph idx="2" type="pic"/>
          </p:nvPr>
        </p:nvSpPr>
        <p:spPr>
          <a:xfrm>
            <a:off x="5475388" y="3213614"/>
            <a:ext cx="1232700" cy="123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406" y="647737"/>
            <a:ext cx="806085" cy="53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 6">
  <p:cSld name="Quote Slide Dk Fuchsia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ckground pattern&#10;&#10;Description automatically generated" id="99" name="Google Shape;99;p16"/>
          <p:cNvPicPr preferRelativeResize="0"/>
          <p:nvPr/>
        </p:nvPicPr>
        <p:blipFill rotWithShape="1">
          <a:blip r:embed="rId2">
            <a:alphaModFix/>
          </a:blip>
          <a:srcRect b="9282" l="0" r="52480" t="1119"/>
          <a:stretch/>
        </p:blipFill>
        <p:spPr>
          <a:xfrm>
            <a:off x="4354133" y="987352"/>
            <a:ext cx="4789870" cy="416071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>
            <p:ph type="title"/>
          </p:nvPr>
        </p:nvSpPr>
        <p:spPr>
          <a:xfrm>
            <a:off x="457406" y="1224533"/>
            <a:ext cx="51240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ato"/>
              <a:buNone/>
              <a:defRPr b="1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406" y="647737"/>
            <a:ext cx="806085" cy="53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2172362" y="3554791"/>
            <a:ext cx="32271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9pPr>
          </a:lstStyle>
          <a:p/>
        </p:txBody>
      </p:sp>
      <p:pic>
        <p:nvPicPr>
          <p:cNvPr descr="A picture containing text, clipart&#10;&#10;Description automatically generated" id="103" name="Google Shape;10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0771" y="4876519"/>
            <a:ext cx="930255" cy="1396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>
            <p:ph idx="2" type="pic"/>
          </p:nvPr>
        </p:nvSpPr>
        <p:spPr>
          <a:xfrm>
            <a:off x="5475388" y="3213614"/>
            <a:ext cx="1232700" cy="123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 7">
  <p:cSld name="Large Callout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ckground pattern&#10;&#10;Description automatically generated" id="107" name="Google Shape;107;p17"/>
          <p:cNvPicPr preferRelativeResize="0"/>
          <p:nvPr/>
        </p:nvPicPr>
        <p:blipFill rotWithShape="1">
          <a:blip r:embed="rId2">
            <a:alphaModFix/>
          </a:blip>
          <a:srcRect b="9040" l="-44747" r="51871" t="1273"/>
          <a:stretch/>
        </p:blipFill>
        <p:spPr>
          <a:xfrm>
            <a:off x="-65248" y="1046550"/>
            <a:ext cx="9209249" cy="409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type="title"/>
          </p:nvPr>
        </p:nvSpPr>
        <p:spPr>
          <a:xfrm>
            <a:off x="457406" y="1224533"/>
            <a:ext cx="51240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ato"/>
              <a:buNone/>
              <a:defRPr b="1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pic>
        <p:nvPicPr>
          <p:cNvPr descr="A picture containing text, clipart&#10;&#10;Description automatically generated"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0771" y="4876519"/>
            <a:ext cx="930255" cy="139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 8">
  <p:cSld name="Large Callout 2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ckground pattern&#10;&#10;Description automatically generated" id="112" name="Google Shape;112;p18"/>
          <p:cNvPicPr preferRelativeResize="0"/>
          <p:nvPr/>
        </p:nvPicPr>
        <p:blipFill rotWithShape="1">
          <a:blip r:embed="rId2">
            <a:alphaModFix/>
          </a:blip>
          <a:srcRect b="9282" l="0" r="52480" t="1119"/>
          <a:stretch/>
        </p:blipFill>
        <p:spPr>
          <a:xfrm>
            <a:off x="4354133" y="987352"/>
            <a:ext cx="4789870" cy="416071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>
            <p:ph type="title"/>
          </p:nvPr>
        </p:nvSpPr>
        <p:spPr>
          <a:xfrm>
            <a:off x="457406" y="1224533"/>
            <a:ext cx="51240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ato"/>
              <a:buNone/>
              <a:defRPr b="1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pic>
        <p:nvPicPr>
          <p:cNvPr descr="A picture containing text, clipart&#10;&#10;Description automatically generated"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0771" y="4876519"/>
            <a:ext cx="930255" cy="139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Slide" showMasterSp="0">
  <p:cSld name="TITLE_AND_BODY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-logo 1.pdf"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2973" y="238125"/>
            <a:ext cx="1038226" cy="1571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452438" y="4942694"/>
            <a:ext cx="949200" cy="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© SupportLogic, Inc.</a:t>
            </a:r>
            <a:endParaRPr sz="500"/>
          </a:p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452438" y="863948"/>
            <a:ext cx="55185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452438" y="1515815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8789156" y="4851027"/>
            <a:ext cx="1791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Slide 1" showMasterSp="0">
  <p:cSld name="TITLE_AND_BODY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-logo 1.pdf" id="122" name="Google Shape;12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2973" y="238125"/>
            <a:ext cx="1038226" cy="157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452438" y="4942694"/>
            <a:ext cx="949200" cy="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© SupportLogic, Inc.</a:t>
            </a:r>
            <a:endParaRPr sz="500"/>
          </a:p>
        </p:txBody>
      </p:sp>
      <p:sp>
        <p:nvSpPr>
          <p:cNvPr id="124" name="Google Shape;124;p20"/>
          <p:cNvSpPr txBox="1"/>
          <p:nvPr>
            <p:ph type="title"/>
          </p:nvPr>
        </p:nvSpPr>
        <p:spPr>
          <a:xfrm>
            <a:off x="452438" y="863948"/>
            <a:ext cx="55185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452438" y="1515815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789156" y="4851027"/>
            <a:ext cx="1791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or Feature">
  <p:cSld name="Agenda or Featur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7" name="Google Shape;17;p3"/>
          <p:cNvPicPr preferRelativeResize="0"/>
          <p:nvPr/>
        </p:nvPicPr>
        <p:blipFill rotWithShape="1">
          <a:blip r:embed="rId2">
            <a:alphaModFix/>
          </a:blip>
          <a:srcRect b="36008" l="0" r="0" t="0"/>
          <a:stretch/>
        </p:blipFill>
        <p:spPr>
          <a:xfrm>
            <a:off x="-2089268" y="0"/>
            <a:ext cx="7713704" cy="3796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8" name="Google Shape;18;p3"/>
          <p:cNvPicPr preferRelativeResize="0"/>
          <p:nvPr/>
        </p:nvPicPr>
        <p:blipFill rotWithShape="1">
          <a:blip r:embed="rId3">
            <a:alphaModFix/>
          </a:blip>
          <a:srcRect b="-13139" l="31221" r="6473" t="13140"/>
          <a:stretch/>
        </p:blipFill>
        <p:spPr>
          <a:xfrm>
            <a:off x="0" y="0"/>
            <a:ext cx="4528547" cy="5590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ground pattern&#10;&#10;Description automatically generated" id="19" name="Google Shape;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904" y="2527730"/>
            <a:ext cx="2974896" cy="198880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5223102" y="3978420"/>
            <a:ext cx="38400" cy="1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"/>
              <a:buFont typeface="Helvetica Neue"/>
              <a:buNone/>
            </a:pPr>
            <a:r>
              <a:t/>
            </a:r>
            <a:endParaRPr b="0" i="0" sz="488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0" y="1252173"/>
            <a:ext cx="4119600" cy="25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/>
            </a:lvl5pPr>
            <a:lvl6pPr indent="-22860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1168107" y="1418960"/>
            <a:ext cx="23520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Slide 2" showMasterSp="0">
  <p:cSld name="TITLE_AND_BODY_3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-logo 1.pdf" id="128" name="Google Shape;12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2973" y="238125"/>
            <a:ext cx="1038226" cy="157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452438" y="4942694"/>
            <a:ext cx="949200" cy="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© SupportLogic, Inc.</a:t>
            </a:r>
            <a:endParaRPr sz="500"/>
          </a:p>
        </p:txBody>
      </p:sp>
      <p:sp>
        <p:nvSpPr>
          <p:cNvPr id="130" name="Google Shape;130;p21"/>
          <p:cNvSpPr txBox="1"/>
          <p:nvPr>
            <p:ph type="title"/>
          </p:nvPr>
        </p:nvSpPr>
        <p:spPr>
          <a:xfrm>
            <a:off x="452438" y="863948"/>
            <a:ext cx="55185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452438" y="1515815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789156" y="4851027"/>
            <a:ext cx="1791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93939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mage Generic 2">
  <p:cSld name="Text Image Generic 2">
    <p:bg>
      <p:bgPr>
        <a:gradFill>
          <a:gsLst>
            <a:gs pos="0">
              <a:srgbClr val="FAFCFF"/>
            </a:gs>
            <a:gs pos="55479">
              <a:srgbClr val="F1FBFF"/>
            </a:gs>
            <a:gs pos="99180">
              <a:srgbClr val="E8FAFF"/>
            </a:gs>
            <a:gs pos="100000">
              <a:srgbClr val="E8FAFF"/>
            </a:gs>
          </a:gsLst>
          <a:lin ang="3488282" scaled="0"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452438" y="704850"/>
            <a:ext cx="82392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Gill Sans"/>
              <a:buNone/>
              <a:defRPr sz="2400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452438" y="1752600"/>
            <a:ext cx="3571800" cy="27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300"/>
              <a:buFont typeface="Gill Sans"/>
              <a:buNone/>
              <a:defRPr sz="1300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300"/>
              <a:buFont typeface="Gill Sans"/>
              <a:buNone/>
              <a:defRPr sz="1300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300"/>
              <a:buFont typeface="Gill Sans"/>
              <a:buNone/>
              <a:defRPr sz="1300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300"/>
              <a:buFont typeface="Gill Sans"/>
              <a:buNone/>
              <a:defRPr sz="1300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300"/>
              <a:buFont typeface="Gill Sans"/>
              <a:buNone/>
              <a:defRPr sz="1300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/>
        </p:nvSpPr>
        <p:spPr>
          <a:xfrm>
            <a:off x="452438" y="4944989"/>
            <a:ext cx="2149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Copyrights © SupportLogic, Inc. Confidential Content, please do not distribute.</a:t>
            </a:r>
            <a:endParaRPr sz="500"/>
          </a:p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582994" y="1707949"/>
            <a:ext cx="4567200" cy="28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rm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120619" y="4893526"/>
            <a:ext cx="1749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L-logo 1.pdf" id="139" name="Google Shape;13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0423" y="4904508"/>
            <a:ext cx="1038226" cy="157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line + Body 2">
  <p:cSld name="Headline + Body Gree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26" name="Google Shape;26;p5"/>
          <p:cNvPicPr preferRelativeResize="0"/>
          <p:nvPr/>
        </p:nvPicPr>
        <p:blipFill rotWithShape="1">
          <a:blip r:embed="rId2">
            <a:alphaModFix/>
          </a:blip>
          <a:srcRect b="9040" l="-48466" r="51436" t="1273"/>
          <a:stretch/>
        </p:blipFill>
        <p:spPr>
          <a:xfrm>
            <a:off x="4872992" y="3324858"/>
            <a:ext cx="4271008" cy="181864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type="title"/>
          </p:nvPr>
        </p:nvSpPr>
        <p:spPr>
          <a:xfrm>
            <a:off x="452439" y="399710"/>
            <a:ext cx="70638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52439" y="1752600"/>
            <a:ext cx="7063800" cy="27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Lato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Lato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Lato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Lato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/>
        </p:nvSpPr>
        <p:spPr>
          <a:xfrm>
            <a:off x="5223102" y="3978420"/>
            <a:ext cx="38400" cy="1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"/>
              <a:buFont typeface="Helvetica Neue"/>
              <a:buNone/>
            </a:pPr>
            <a:r>
              <a:t/>
            </a:r>
            <a:endParaRPr b="0" i="0" sz="488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 picture containing text, clipart&#10;&#10;Description automatically generated"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0771" y="4876519"/>
            <a:ext cx="930255" cy="139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992"/>
            <a:ext cx="993572" cy="57083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>
            <a:off x="8953720" y="294933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Only">
  <p:cSld name="Headlin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2438" y="399710"/>
            <a:ext cx="82392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38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38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38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38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38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38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38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38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5223102" y="3978420"/>
            <a:ext cx="38400" cy="1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"/>
              <a:buFont typeface="Arial"/>
              <a:buNone/>
            </a:pPr>
            <a:r>
              <a:t/>
            </a:r>
            <a:endParaRPr b="0" i="0" sz="488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">
  <p:cSld name="Section Divider Dk Gree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9144000" cy="515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457406" y="1890903"/>
            <a:ext cx="6081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ato"/>
              <a:buNone/>
              <a:defRPr b="1" sz="4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 b="0" l="40758" r="0" t="0"/>
          <a:stretch/>
        </p:blipFill>
        <p:spPr>
          <a:xfrm flipH="1">
            <a:off x="4849119" y="0"/>
            <a:ext cx="42948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" id="40" name="Google Shape;40;p7"/>
          <p:cNvPicPr preferRelativeResize="0"/>
          <p:nvPr/>
        </p:nvPicPr>
        <p:blipFill rotWithShape="1">
          <a:blip r:embed="rId3">
            <a:alphaModFix/>
          </a:blip>
          <a:srcRect b="0" l="33351" r="0" t="0"/>
          <a:stretch/>
        </p:blipFill>
        <p:spPr>
          <a:xfrm rot="10800000">
            <a:off x="5984195" y="1974169"/>
            <a:ext cx="3159804" cy="3177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1" name="Google Shape;41;p7"/>
          <p:cNvPicPr preferRelativeResize="0"/>
          <p:nvPr/>
        </p:nvPicPr>
        <p:blipFill rotWithShape="1">
          <a:blip r:embed="rId4">
            <a:alphaModFix/>
          </a:blip>
          <a:srcRect b="25528" l="0" r="0" t="0"/>
          <a:stretch/>
        </p:blipFill>
        <p:spPr>
          <a:xfrm>
            <a:off x="4439862" y="2595865"/>
            <a:ext cx="4091390" cy="2555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42" name="Google Shape;4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0771" y="4876519"/>
            <a:ext cx="930255" cy="139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 1">
  <p:cSld name="Section Divider Lt Green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 b="0" l="41193" r="234" t="0"/>
          <a:stretch/>
        </p:blipFill>
        <p:spPr>
          <a:xfrm flipH="1">
            <a:off x="4897675" y="0"/>
            <a:ext cx="42463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>
            <p:ph type="title"/>
          </p:nvPr>
        </p:nvSpPr>
        <p:spPr>
          <a:xfrm>
            <a:off x="457406" y="1890903"/>
            <a:ext cx="6081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ato"/>
              <a:buNone/>
              <a:defRPr b="1" sz="4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46" name="Google Shape;46;p8"/>
          <p:cNvGrpSpPr/>
          <p:nvPr/>
        </p:nvGrpSpPr>
        <p:grpSpPr>
          <a:xfrm rot="10800000">
            <a:off x="5323338" y="1966123"/>
            <a:ext cx="3820662" cy="3177376"/>
            <a:chOff x="-2" y="0"/>
            <a:chExt cx="5485516" cy="4559300"/>
          </a:xfrm>
        </p:grpSpPr>
        <p:pic>
          <p:nvPicPr>
            <p:cNvPr descr="Background pattern&#10;&#10;Description automatically generated" id="47" name="Google Shape;47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485514" cy="3667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" id="48" name="Google Shape;48;p8"/>
            <p:cNvPicPr preferRelativeResize="0"/>
            <p:nvPr/>
          </p:nvPicPr>
          <p:blipFill rotWithShape="1">
            <a:blip r:embed="rId4">
              <a:alphaModFix/>
            </a:blip>
            <a:srcRect b="0" l="33351" r="0" t="0"/>
            <a:stretch/>
          </p:blipFill>
          <p:spPr>
            <a:xfrm>
              <a:off x="-2" y="0"/>
              <a:ext cx="4536836" cy="4559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 2">
  <p:cSld name="Thank You End Slid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457406" y="1890903"/>
            <a:ext cx="32874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ato"/>
              <a:buNone/>
              <a:defRPr b="1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9pPr>
          </a:lstStyle>
          <a:p/>
        </p:txBody>
      </p:sp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/>
          </a:blip>
          <a:srcRect b="0" l="41193" r="234" t="0"/>
          <a:stretch/>
        </p:blipFill>
        <p:spPr>
          <a:xfrm flipH="1">
            <a:off x="4897675" y="0"/>
            <a:ext cx="424632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10"/>
          <p:cNvGrpSpPr/>
          <p:nvPr/>
        </p:nvGrpSpPr>
        <p:grpSpPr>
          <a:xfrm rot="10800000">
            <a:off x="5323338" y="1966123"/>
            <a:ext cx="3820662" cy="3177376"/>
            <a:chOff x="-2" y="0"/>
            <a:chExt cx="5485516" cy="4559300"/>
          </a:xfrm>
        </p:grpSpPr>
        <p:pic>
          <p:nvPicPr>
            <p:cNvPr descr="Background pattern&#10;&#10;Description automatically generated" id="54" name="Google Shape;54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485514" cy="3667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" id="55" name="Google Shape;55;p10"/>
            <p:cNvPicPr preferRelativeResize="0"/>
            <p:nvPr/>
          </p:nvPicPr>
          <p:blipFill rotWithShape="1">
            <a:blip r:embed="rId4">
              <a:alphaModFix/>
            </a:blip>
            <a:srcRect b="0" l="33351" r="0" t="0"/>
            <a:stretch/>
          </p:blipFill>
          <p:spPr>
            <a:xfrm>
              <a:off x="-2" y="0"/>
              <a:ext cx="4536836" cy="4559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Google Shape;56;p10"/>
          <p:cNvSpPr/>
          <p:nvPr>
            <p:ph idx="2" type="pic"/>
          </p:nvPr>
        </p:nvSpPr>
        <p:spPr>
          <a:xfrm>
            <a:off x="3888243" y="989013"/>
            <a:ext cx="976200" cy="976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7" name="Google Shape;57;p10"/>
          <p:cNvSpPr/>
          <p:nvPr>
            <p:ph idx="3" type="pic"/>
          </p:nvPr>
        </p:nvSpPr>
        <p:spPr>
          <a:xfrm>
            <a:off x="3888243" y="2160197"/>
            <a:ext cx="976200" cy="976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8" name="Google Shape;58;p10"/>
          <p:cNvSpPr/>
          <p:nvPr>
            <p:ph idx="4" type="pic"/>
          </p:nvPr>
        </p:nvSpPr>
        <p:spPr>
          <a:xfrm>
            <a:off x="3888243" y="3300065"/>
            <a:ext cx="976200" cy="976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4946311" y="1132681"/>
            <a:ext cx="1071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5" type="body"/>
          </p:nvPr>
        </p:nvSpPr>
        <p:spPr>
          <a:xfrm>
            <a:off x="4946311" y="2291339"/>
            <a:ext cx="1071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6" type="body"/>
          </p:nvPr>
        </p:nvSpPr>
        <p:spPr>
          <a:xfrm>
            <a:off x="4946311" y="3406155"/>
            <a:ext cx="1071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3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2438" y="399710"/>
            <a:ext cx="82392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Lato"/>
              <a:buNone/>
              <a:defRPr b="0" i="0" sz="2400" u="none" cap="none" strike="noStrike">
                <a:solidFill>
                  <a:srgbClr val="2A2A2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38"/>
              <a:buFont typeface="Gill Sans"/>
              <a:buNone/>
              <a:defRPr b="0" i="0" sz="2438" u="none" cap="none" strike="noStrike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38"/>
              <a:buFont typeface="Gill Sans"/>
              <a:buNone/>
              <a:defRPr b="0" i="0" sz="2438" u="none" cap="none" strike="noStrike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38"/>
              <a:buFont typeface="Gill Sans"/>
              <a:buNone/>
              <a:defRPr b="0" i="0" sz="2438" u="none" cap="none" strike="noStrike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38"/>
              <a:buFont typeface="Gill Sans"/>
              <a:buNone/>
              <a:defRPr b="0" i="0" sz="2438" u="none" cap="none" strike="noStrike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38"/>
              <a:buFont typeface="Gill Sans"/>
              <a:buNone/>
              <a:defRPr b="0" i="0" sz="2438" u="none" cap="none" strike="noStrike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38"/>
              <a:buFont typeface="Gill Sans"/>
              <a:buNone/>
              <a:defRPr b="0" i="0" sz="2438" u="none" cap="none" strike="noStrike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38"/>
              <a:buFont typeface="Gill Sans"/>
              <a:buNone/>
              <a:defRPr b="0" i="0" sz="2438" u="none" cap="none" strike="noStrike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38"/>
              <a:buFont typeface="Gill Sans"/>
              <a:buNone/>
              <a:defRPr b="0" i="0" sz="2438" u="none" cap="none" strike="noStrike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2438" y="1752600"/>
            <a:ext cx="3850200" cy="27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Lato"/>
              <a:buNone/>
              <a:defRPr b="0" i="0" sz="1400" u="none" cap="none" strike="noStrike">
                <a:solidFill>
                  <a:srgbClr val="2A2A2A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Lato"/>
              <a:buNone/>
              <a:defRPr b="0" i="0" sz="1400" u="none" cap="none" strike="noStrike">
                <a:solidFill>
                  <a:srgbClr val="2A2A2A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Lato"/>
              <a:buNone/>
              <a:defRPr b="0" i="0" sz="1400" u="none" cap="none" strike="noStrike">
                <a:solidFill>
                  <a:srgbClr val="2A2A2A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Lato"/>
              <a:buNone/>
              <a:defRPr b="0" i="0" sz="1400" u="none" cap="none" strike="noStrike">
                <a:solidFill>
                  <a:srgbClr val="2A2A2A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Lato"/>
              <a:buNone/>
              <a:defRPr b="0" i="0" sz="1400" u="none" cap="none" strike="noStrike">
                <a:solidFill>
                  <a:srgbClr val="2A2A2A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313"/>
              <a:buFont typeface="Gill Sans"/>
              <a:buNone/>
              <a:defRPr b="0" i="0" sz="1313" u="none" cap="none" strike="noStrike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313"/>
              <a:buFont typeface="Gill Sans"/>
              <a:buNone/>
              <a:defRPr b="0" i="0" sz="1313" u="none" cap="none" strike="noStrike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313"/>
              <a:buFont typeface="Gill Sans"/>
              <a:buNone/>
              <a:defRPr b="0" i="0" sz="1313" u="none" cap="none" strike="noStrike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313"/>
              <a:buFont typeface="Gill Sans"/>
              <a:buNone/>
              <a:defRPr b="0" i="0" sz="1313" u="none" cap="none" strike="noStrike">
                <a:solidFill>
                  <a:srgbClr val="2A2A2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127116" y="4905757"/>
            <a:ext cx="2460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/>
          <a:p>
            <a:pPr indent="0" lvl="0" marL="0" marR="27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800"/>
              <a:buFont typeface="Helvetica Neue Light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939393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800" u="none" cap="none" strike="noStrike">
              <a:solidFill>
                <a:srgbClr val="93939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452438" y="4951489"/>
            <a:ext cx="2820600" cy="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00"/>
              <a:buFont typeface="Helvetica Neue"/>
              <a:buNone/>
            </a:pPr>
            <a:r>
              <a:rPr b="0" i="0" lang="en" sz="488" u="none" cap="none" strike="noStrik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rPr>
              <a:t>Copyrights © SupportLogic, Inc. Confidential Content, please do not distribute.</a:t>
            </a:r>
            <a:endParaRPr b="0" i="0" sz="197" u="none" cap="none" strike="noStrike">
              <a:solidFill>
                <a:srgbClr val="A5A5A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SL-logo 1.pdf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70771" y="4875390"/>
            <a:ext cx="930255" cy="14081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5" Type="http://schemas.openxmlformats.org/officeDocument/2006/relationships/image" Target="../media/image33.png"/><Relationship Id="rId6" Type="http://schemas.openxmlformats.org/officeDocument/2006/relationships/hyperlink" Target="https://supportlogic.freshdesk.com/support/solutions/articles/73000566806-consol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34.png"/><Relationship Id="rId6" Type="http://schemas.openxmlformats.org/officeDocument/2006/relationships/hyperlink" Target="https://supportlogic.freshdesk.com/support/solutions/articles/73000567033-escalation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hyperlink" Target="https://supportlogic.freshdesk.com/support/solutions/articles/73000566779-my-alerts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4" Type="http://schemas.openxmlformats.org/officeDocument/2006/relationships/hyperlink" Target="https://supportlogic.freshdesk.com/support/solutions/articles/73000566779-my-aler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supportlogic.freshdesk.com/support/solutions/articles/73000567028-backlog" TargetMode="External"/><Relationship Id="rId4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Relationship Id="rId4" Type="http://schemas.openxmlformats.org/officeDocument/2006/relationships/hyperlink" Target="https://supportlogic.freshdesk.com/support/solutions/articles/73000567036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Relationship Id="rId4" Type="http://schemas.openxmlformats.org/officeDocument/2006/relationships/hyperlink" Target="https://supportlogic.freshdesk.com/support/solutions/articles/73000549412-global-dynamic-and-quick-filters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supportlogic.freshdesk.com/support/solutions/articles/73000570983-sentiment-acknowledgement-workflow" TargetMode="External"/><Relationship Id="rId4" Type="http://schemas.openxmlformats.org/officeDocument/2006/relationships/hyperlink" Target="https://supportlogic.wistia.com/medias/h4x1jzsga5" TargetMode="External"/><Relationship Id="rId5" Type="http://schemas.openxmlformats.org/officeDocument/2006/relationships/hyperlink" Target="https://supportlogic.freshdesk.com/support/solutions/articles/73000572153-alerts-best-practice-prescriptive-alerts-that-you-can-create-yourself" TargetMode="External"/><Relationship Id="rId6" Type="http://schemas.openxmlformats.org/officeDocument/2006/relationships/hyperlink" Target="https://supportlogic.freshdesk.com/support/solutions/articles/73000549412-global-dynamic-and-quick-filters" TargetMode="External"/><Relationship Id="rId7" Type="http://schemas.openxmlformats.org/officeDocument/2006/relationships/hyperlink" Target="https://supportlogic.freshdesk.com/support/home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upportlogic.freshdesk.com/support/solutions/articles/73000564923-supportlogic-onboarding-core-concept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" id="144" name="Google Shape;1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0369" y="2697160"/>
            <a:ext cx="1964391" cy="151095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/>
        </p:nvSpPr>
        <p:spPr>
          <a:xfrm>
            <a:off x="649525" y="2571746"/>
            <a:ext cx="42066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649525" y="756800"/>
            <a:ext cx="69327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66">
                <a:latin typeface="Lato"/>
                <a:ea typeface="Lato"/>
                <a:cs typeface="Lato"/>
                <a:sym typeface="Lato"/>
              </a:rPr>
              <a:t>Reduce Escalations, </a:t>
            </a:r>
            <a:endParaRPr b="1" sz="3466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66">
                <a:latin typeface="Lato"/>
                <a:ea typeface="Lato"/>
                <a:cs typeface="Lato"/>
                <a:sym typeface="Lato"/>
              </a:rPr>
              <a:t>Improve CSAT &amp; </a:t>
            </a:r>
            <a:endParaRPr b="1" sz="3466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66">
                <a:latin typeface="Lato"/>
                <a:ea typeface="Lato"/>
                <a:cs typeface="Lato"/>
                <a:sym typeface="Lato"/>
              </a:rPr>
              <a:t>Increase Productivity</a:t>
            </a:r>
            <a:endParaRPr b="1" sz="3466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1C2427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576148" y="619025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The prescribed workflow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209" name="Google Shape;209;p32"/>
          <p:cNvSpPr txBox="1"/>
          <p:nvPr/>
        </p:nvSpPr>
        <p:spPr>
          <a:xfrm>
            <a:off x="681150" y="1400525"/>
            <a:ext cx="7781700" cy="25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 Black"/>
              <a:buAutoNum type="arabicPeriod"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</a:t>
            </a: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ake action on all cases in the console that contain </a:t>
            </a:r>
            <a:r>
              <a:rPr i="1"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inbound</a:t>
            </a: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 Needs Attention and Negative signals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 Black"/>
              <a:buAutoNum type="arabicPeriod"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Take action on all Escalation Predictions, Escalations Requests, and Active Escalations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 Black"/>
              <a:buAutoNum type="arabicPeriod"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Take action on Alerts so that you can stay up to date throughout the day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 Black"/>
              <a:buAutoNum type="arabicPeriod"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Take action on backlog based on the list views in SupportLogic  (time permitting)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Time commitment is 20 minutes twice per day plus engaging on alerts as they are received</a:t>
            </a:r>
            <a:endParaRPr i="1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0" name="Google Shape;210;p32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7145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Lato"/>
                <a:ea typeface="Lato"/>
                <a:cs typeface="Lato"/>
                <a:sym typeface="Lato"/>
              </a:rPr>
              <a:t>*Prerequisite - Must have created global filter for your team to use in the prescribed workflow</a:t>
            </a:r>
            <a:endParaRPr i="1" sz="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/>
        </p:nvSpPr>
        <p:spPr>
          <a:xfrm>
            <a:off x="681150" y="1400525"/>
            <a:ext cx="7781700" cy="3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Support Organizations have standard operating procedures for handling troubled cases such as but not limited to the following</a:t>
            </a:r>
            <a:endParaRPr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 Black"/>
              <a:buAutoNum type="arabicPeriod"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Respond to the customer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 Black"/>
              <a:buAutoNum type="arabicPeriod"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Add an internal case note with relevant instructions for the case owner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 Black"/>
              <a:buAutoNum type="arabicPeriod"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Escalate the case to next Tier (if you are on a tiered model)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 Black"/>
              <a:buAutoNum type="arabicPeriod"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Initiate a swarm on the case with relevant subject matter experts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 Black"/>
              <a:buAutoNum type="arabicPeriod"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Engage the CSM or AM if needed to get ahead of a potential escalation</a:t>
            </a:r>
            <a:endParaRPr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SupportLogic is an early warning system and should act as a force multiplier for your existing processes</a:t>
            </a:r>
            <a:endParaRPr i="1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7" name="Google Shape;217;p33"/>
          <p:cNvSpPr txBox="1"/>
          <p:nvPr>
            <p:ph type="title"/>
          </p:nvPr>
        </p:nvSpPr>
        <p:spPr>
          <a:xfrm>
            <a:off x="576148" y="619025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What do we mean by </a:t>
            </a:r>
            <a:r>
              <a:rPr i="1" lang="en" sz="3133"/>
              <a:t>Take Action</a:t>
            </a:r>
            <a:r>
              <a:rPr lang="en" sz="3133"/>
              <a:t>?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218" name="Google Shape;218;p33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type="title"/>
          </p:nvPr>
        </p:nvSpPr>
        <p:spPr>
          <a:xfrm>
            <a:off x="569073" y="58915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Step 1</a:t>
            </a:r>
            <a:endParaRPr sz="31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7297"/>
              <a:buFont typeface="Arial"/>
              <a:buNone/>
            </a:pPr>
            <a:r>
              <a:t/>
            </a:r>
            <a:endParaRPr sz="2466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50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Take action on all cases in the console that contain inbound Needs Attention and Negative signals</a:t>
            </a:r>
            <a:endParaRPr b="0" i="1" sz="150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5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Why Needs Attention and Negative Signals?</a:t>
            </a:r>
            <a:endParaRPr b="0" sz="15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These signals represent the voice of the customer expressing a perception that their issues or concerns are not being addressed</a:t>
            </a:r>
            <a:endParaRPr b="0" sz="150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50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What should I do with these cases?</a:t>
            </a:r>
            <a:endParaRPr b="0" sz="15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0" lang="en" sz="150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Take steps to prioritize the cases as needed to drive an improved outcome for the customer</a:t>
            </a:r>
            <a:endParaRPr b="0" sz="150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4" name="Google Shape;224;p34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/>
          <p:nvPr/>
        </p:nvSpPr>
        <p:spPr>
          <a:xfrm>
            <a:off x="8669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Lato"/>
                <a:ea typeface="Lato"/>
                <a:cs typeface="Lato"/>
                <a:sym typeface="Lato"/>
              </a:rPr>
              <a:t>*Must acknowledge Sentiment Signals on the cases for accountability</a:t>
            </a:r>
            <a:endParaRPr i="1" sz="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/>
        </p:nvSpPr>
        <p:spPr>
          <a:xfrm>
            <a:off x="681150" y="1119850"/>
            <a:ext cx="778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35"/>
          <p:cNvSpPr txBox="1"/>
          <p:nvPr>
            <p:ph type="title"/>
          </p:nvPr>
        </p:nvSpPr>
        <p:spPr>
          <a:xfrm>
            <a:off x="590298" y="39970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Review Case - Console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232" name="Google Shape;232;p35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5"/>
          <p:cNvSpPr txBox="1"/>
          <p:nvPr/>
        </p:nvSpPr>
        <p:spPr>
          <a:xfrm>
            <a:off x="7145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50" y="907700"/>
            <a:ext cx="2479475" cy="19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575" y="2878100"/>
            <a:ext cx="4655525" cy="18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4625" y="993250"/>
            <a:ext cx="1531250" cy="17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 txBox="1"/>
          <p:nvPr/>
        </p:nvSpPr>
        <p:spPr>
          <a:xfrm>
            <a:off x="3176650" y="1181200"/>
            <a:ext cx="2886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Open case from Console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Review and share case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Acknowledge Sentiment for accountability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5621350" y="3565775"/>
            <a:ext cx="2960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Lato"/>
                <a:ea typeface="Lato"/>
                <a:cs typeface="Lato"/>
                <a:sym typeface="Lato"/>
              </a:rPr>
              <a:t>*More details on the Console can be found </a:t>
            </a:r>
            <a:r>
              <a:rPr i="1" lang="en" sz="900" u="sng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i="1" sz="9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>
            <p:ph type="title"/>
          </p:nvPr>
        </p:nvSpPr>
        <p:spPr>
          <a:xfrm>
            <a:off x="573748" y="52890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Step 2</a:t>
            </a:r>
            <a:endParaRPr sz="31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7297"/>
              <a:buFont typeface="Arial"/>
              <a:buNone/>
            </a:pPr>
            <a:r>
              <a:t/>
            </a:r>
            <a:endParaRPr sz="2466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50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Take action on all Escalation Predictions, Escalations Requests, and Active Escalations</a:t>
            </a:r>
            <a:endParaRPr b="0" i="1" sz="150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50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Why Escalation Predictions and Escalation Requests?</a:t>
            </a:r>
            <a:endParaRPr b="0" sz="15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Escalation Predictions are cases that are at risk due to similarities to other escalations from your past. </a:t>
            </a:r>
            <a:endParaRPr b="0" sz="150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Escalation Requests are cases where the customer has specifically asked for an escalation. </a:t>
            </a:r>
            <a:endParaRPr b="0" sz="15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5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What should I do with these cases?</a:t>
            </a:r>
            <a:endParaRPr b="0" sz="15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0" lang="en" sz="150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Take steps to prioritize the cases as needed to drive an improved outcome for the customer</a:t>
            </a:r>
            <a:endParaRPr b="0" sz="150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772325" y="4554025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Lato"/>
                <a:ea typeface="Lato"/>
                <a:cs typeface="Lato"/>
                <a:sym typeface="Lato"/>
              </a:rPr>
              <a:t>*Must acknowledge, snooze, or dismiss predictions for accountability</a:t>
            </a:r>
            <a:endParaRPr i="1" sz="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/>
        </p:nvSpPr>
        <p:spPr>
          <a:xfrm>
            <a:off x="681150" y="1119850"/>
            <a:ext cx="778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37"/>
          <p:cNvSpPr txBox="1"/>
          <p:nvPr>
            <p:ph type="title"/>
          </p:nvPr>
        </p:nvSpPr>
        <p:spPr>
          <a:xfrm>
            <a:off x="590298" y="39970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Review Case - Escalations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252" name="Google Shape;252;p37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7145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4" name="Google Shape;2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4625" y="993250"/>
            <a:ext cx="1531250" cy="17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7"/>
          <p:cNvSpPr txBox="1"/>
          <p:nvPr/>
        </p:nvSpPr>
        <p:spPr>
          <a:xfrm>
            <a:off x="2801675" y="1181200"/>
            <a:ext cx="32616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Open case from Escalations page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Review and share case as needed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Acknowledge Snooze or Dismiss for accountability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6" name="Google Shape;25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575" y="1013175"/>
            <a:ext cx="1846379" cy="17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575" y="2910825"/>
            <a:ext cx="4375531" cy="14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7"/>
          <p:cNvSpPr txBox="1"/>
          <p:nvPr/>
        </p:nvSpPr>
        <p:spPr>
          <a:xfrm>
            <a:off x="5621350" y="3565775"/>
            <a:ext cx="2960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Lato"/>
                <a:ea typeface="Lato"/>
                <a:cs typeface="Lato"/>
                <a:sym typeface="Lato"/>
              </a:rPr>
              <a:t>*More details on Escalations can be found </a:t>
            </a:r>
            <a:r>
              <a:rPr i="1" lang="en" sz="900" u="sng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i="1" sz="9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/>
          <p:nvPr/>
        </p:nvSpPr>
        <p:spPr>
          <a:xfrm>
            <a:off x="681150" y="1119850"/>
            <a:ext cx="778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p38"/>
          <p:cNvSpPr txBox="1"/>
          <p:nvPr>
            <p:ph type="title"/>
          </p:nvPr>
        </p:nvSpPr>
        <p:spPr>
          <a:xfrm>
            <a:off x="590298" y="39970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Step 3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265" name="Google Shape;265;p38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7145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38"/>
          <p:cNvSpPr txBox="1"/>
          <p:nvPr/>
        </p:nvSpPr>
        <p:spPr>
          <a:xfrm>
            <a:off x="681150" y="1119850"/>
            <a:ext cx="77817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Take action on alerts to stay up to date throughout your day</a:t>
            </a:r>
            <a:endParaRPr i="1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What alerts should I configure?</a:t>
            </a:r>
            <a:endParaRPr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Alert me when a negative or needs attention signal is detect on an inbound comment for any case that falls under my purview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730350" y="3385200"/>
            <a:ext cx="76833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What should I do with these cases?</a:t>
            </a:r>
            <a:endParaRPr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Take steps to prioritize the cases as needed to drive an improved outcome for the customer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/>
          <p:nvPr/>
        </p:nvSpPr>
        <p:spPr>
          <a:xfrm>
            <a:off x="681150" y="1119850"/>
            <a:ext cx="7781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39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9"/>
          <p:cNvSpPr txBox="1"/>
          <p:nvPr/>
        </p:nvSpPr>
        <p:spPr>
          <a:xfrm>
            <a:off x="714575" y="4520900"/>
            <a:ext cx="4598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39"/>
          <p:cNvSpPr txBox="1"/>
          <p:nvPr/>
        </p:nvSpPr>
        <p:spPr>
          <a:xfrm>
            <a:off x="681150" y="-178600"/>
            <a:ext cx="7260300" cy="1048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32D60"/>
                </a:solidFill>
                <a:latin typeface="Avant Garde Demi SFDC"/>
                <a:ea typeface="Avant Garde Demi SFDC"/>
                <a:cs typeface="Avant Garde Demi SFDC"/>
                <a:sym typeface="Avant Garde Demi SFDC"/>
              </a:rPr>
              <a:t>Among All the Alerts…</a:t>
            </a:r>
            <a:endParaRPr sz="2700">
              <a:solidFill>
                <a:srgbClr val="032D60"/>
              </a:solidFill>
              <a:latin typeface="Avant Garde Demi SFDC"/>
              <a:ea typeface="Avant Garde Demi SFDC"/>
              <a:cs typeface="Avant Garde Demi SFDC"/>
              <a:sym typeface="Avant Garde Demi SFDC"/>
            </a:endParaRPr>
          </a:p>
        </p:txBody>
      </p:sp>
      <p:sp>
        <p:nvSpPr>
          <p:cNvPr id="277" name="Google Shape;277;p39"/>
          <p:cNvSpPr txBox="1"/>
          <p:nvPr/>
        </p:nvSpPr>
        <p:spPr>
          <a:xfrm>
            <a:off x="714575" y="869900"/>
            <a:ext cx="6318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" sz="1700">
                <a:solidFill>
                  <a:srgbClr val="032D60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What do successful customers focus most on?</a:t>
            </a:r>
            <a:endParaRPr sz="1700">
              <a:solidFill>
                <a:srgbClr val="032D60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597450" y="1333025"/>
            <a:ext cx="6182100" cy="3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3000"/>
              </a:lnSpc>
              <a:spcBef>
                <a:spcPts val="55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Salesforce Sans"/>
              <a:buChar char="❏"/>
            </a:pPr>
            <a:r>
              <a:rPr lang="en" sz="1500">
                <a:solidFill>
                  <a:srgbClr val="444444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Follow-up </a:t>
            </a:r>
            <a:endParaRPr sz="1500">
              <a:solidFill>
                <a:srgbClr val="444444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-323850" lvl="0" marL="457200" rtl="0" algn="l">
              <a:lnSpc>
                <a:spcPct val="103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Salesforce Sans"/>
              <a:buChar char="❏"/>
            </a:pPr>
            <a:r>
              <a:rPr lang="en" sz="1500">
                <a:solidFill>
                  <a:srgbClr val="444444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Frustrated</a:t>
            </a:r>
            <a:endParaRPr sz="1500">
              <a:solidFill>
                <a:srgbClr val="444444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-323850" lvl="0" marL="457200" rtl="0" algn="l">
              <a:lnSpc>
                <a:spcPct val="103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Salesforce Sans"/>
              <a:buChar char="❏"/>
            </a:pPr>
            <a:r>
              <a:rPr lang="en" sz="1500">
                <a:solidFill>
                  <a:srgbClr val="444444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Negative</a:t>
            </a:r>
            <a:endParaRPr sz="1500">
              <a:solidFill>
                <a:srgbClr val="444444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-323850" lvl="0" marL="457200" rtl="0" algn="l">
              <a:lnSpc>
                <a:spcPct val="103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Salesforce Sans"/>
              <a:buChar char="❏"/>
            </a:pPr>
            <a:r>
              <a:rPr lang="en" sz="1500">
                <a:solidFill>
                  <a:srgbClr val="444444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Confusion</a:t>
            </a:r>
            <a:endParaRPr sz="1500">
              <a:solidFill>
                <a:srgbClr val="444444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-323850" lvl="0" marL="457200" rtl="0" algn="l">
              <a:lnSpc>
                <a:spcPct val="103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Salesforce Sans"/>
              <a:buChar char="❏"/>
            </a:pPr>
            <a:r>
              <a:rPr lang="en" sz="1500">
                <a:solidFill>
                  <a:srgbClr val="444444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Lack of Progress</a:t>
            </a:r>
            <a:endParaRPr sz="1500">
              <a:solidFill>
                <a:srgbClr val="444444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-323850" lvl="0" marL="457200" rtl="0" algn="l">
              <a:lnSpc>
                <a:spcPct val="103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Salesforce Sans"/>
              <a:buChar char="❏"/>
            </a:pPr>
            <a:r>
              <a:rPr lang="en" sz="1500">
                <a:solidFill>
                  <a:srgbClr val="444444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Churn Risk</a:t>
            </a:r>
            <a:endParaRPr sz="1500">
              <a:solidFill>
                <a:srgbClr val="444444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-323850" lvl="0" marL="457200" rtl="0" algn="l">
              <a:lnSpc>
                <a:spcPct val="103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Salesforce Sans"/>
              <a:buChar char="❏"/>
            </a:pPr>
            <a:r>
              <a:rPr lang="en" sz="1500">
                <a:solidFill>
                  <a:srgbClr val="444444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Likely to Escalate</a:t>
            </a:r>
            <a:endParaRPr sz="1500">
              <a:solidFill>
                <a:srgbClr val="444444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-323850" lvl="0" marL="457200" rtl="0" algn="l">
              <a:lnSpc>
                <a:spcPct val="103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500"/>
              <a:buFont typeface="Salesforce Sans"/>
              <a:buChar char="❏"/>
            </a:pPr>
            <a:r>
              <a:rPr lang="en" sz="1500">
                <a:solidFill>
                  <a:srgbClr val="444444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Call Request</a:t>
            </a:r>
            <a:endParaRPr sz="1500">
              <a:solidFill>
                <a:srgbClr val="444444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03000"/>
              </a:lnSpc>
              <a:spcBef>
                <a:spcPts val="1000"/>
              </a:spcBef>
              <a:spcAft>
                <a:spcPts val="575"/>
              </a:spcAft>
              <a:buNone/>
            </a:pPr>
            <a:r>
              <a:t/>
            </a:r>
            <a:endParaRPr sz="1500">
              <a:solidFill>
                <a:srgbClr val="444444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/>
        </p:nvSpPr>
        <p:spPr>
          <a:xfrm>
            <a:off x="681150" y="1119850"/>
            <a:ext cx="778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p40"/>
          <p:cNvSpPr txBox="1"/>
          <p:nvPr>
            <p:ph type="title"/>
          </p:nvPr>
        </p:nvSpPr>
        <p:spPr>
          <a:xfrm>
            <a:off x="590298" y="39970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Alert #1 - Configuration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285" name="Google Shape;285;p40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0"/>
          <p:cNvSpPr txBox="1"/>
          <p:nvPr/>
        </p:nvSpPr>
        <p:spPr>
          <a:xfrm>
            <a:off x="7145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7" name="Google Shape;28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38" y="1223725"/>
            <a:ext cx="4593271" cy="269605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0"/>
          <p:cNvSpPr txBox="1"/>
          <p:nvPr/>
        </p:nvSpPr>
        <p:spPr>
          <a:xfrm>
            <a:off x="5560925" y="1400850"/>
            <a:ext cx="2646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Go to My Alerts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Select + New Alert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Add all Negative and Needs Attention Signals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Add Message Type - Inbound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Add your Virtual Team or other relevant filter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9" name="Google Shape;289;p40"/>
          <p:cNvSpPr txBox="1"/>
          <p:nvPr/>
        </p:nvSpPr>
        <p:spPr>
          <a:xfrm>
            <a:off x="8669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Lato"/>
                <a:ea typeface="Lato"/>
                <a:cs typeface="Lato"/>
                <a:sym typeface="Lato"/>
              </a:rPr>
              <a:t>*Detailed instructions on creating alerts can be found </a:t>
            </a:r>
            <a:r>
              <a:rPr i="1" lang="en" sz="900" u="sng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i="1" sz="9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/>
        </p:nvSpPr>
        <p:spPr>
          <a:xfrm>
            <a:off x="681150" y="1119850"/>
            <a:ext cx="778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41"/>
          <p:cNvSpPr txBox="1"/>
          <p:nvPr>
            <p:ph type="title"/>
          </p:nvPr>
        </p:nvSpPr>
        <p:spPr>
          <a:xfrm>
            <a:off x="590298" y="39970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Alert # 2 - Configuration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296" name="Google Shape;296;p41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7145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8" name="Google Shape;2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50" y="1181200"/>
            <a:ext cx="4526025" cy="155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1"/>
          <p:cNvSpPr txBox="1"/>
          <p:nvPr/>
        </p:nvSpPr>
        <p:spPr>
          <a:xfrm>
            <a:off x="5560925" y="1400850"/>
            <a:ext cx="2646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Go to My Alerts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Select + New Alert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Add Likely to Escalate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Add your Virtual Team or other relevant filter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0" name="Google Shape;300;p41"/>
          <p:cNvSpPr txBox="1"/>
          <p:nvPr/>
        </p:nvSpPr>
        <p:spPr>
          <a:xfrm>
            <a:off x="8669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Lato"/>
                <a:ea typeface="Lato"/>
                <a:cs typeface="Lato"/>
                <a:sym typeface="Lato"/>
              </a:rPr>
              <a:t>*Detailed instructions on creating alerts can be found </a:t>
            </a:r>
            <a:r>
              <a:rPr i="1" lang="en" sz="900" u="sng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i="1" sz="9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590298" y="39970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What is the purpose of this document?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152" name="Google Shape;152;p24"/>
          <p:cNvSpPr txBox="1"/>
          <p:nvPr/>
        </p:nvSpPr>
        <p:spPr>
          <a:xfrm>
            <a:off x="681150" y="1119850"/>
            <a:ext cx="77817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 Black"/>
              <a:buAutoNum type="arabicPeriod"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Outline a standard process for a customer to achieve results with SupportLogic during the first 3 - 6 months after go live is </a:t>
            </a: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completed or to refresh adoption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400"/>
              <a:buFont typeface="Lato Black"/>
              <a:buAutoNum type="arabicPeriod"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Set Expectations with Customers on what is needed to ensure the success of the program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4"/>
          <p:cNvSpPr txBox="1"/>
          <p:nvPr>
            <p:ph type="title"/>
          </p:nvPr>
        </p:nvSpPr>
        <p:spPr>
          <a:xfrm>
            <a:off x="681148" y="2447625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Who is this for?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155" name="Google Shape;155;p24"/>
          <p:cNvSpPr txBox="1"/>
          <p:nvPr/>
        </p:nvSpPr>
        <p:spPr>
          <a:xfrm>
            <a:off x="741200" y="3079825"/>
            <a:ext cx="77817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 Black"/>
              <a:buAutoNum type="arabicPeriod"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Primary Users - Support Managers, Escalation Managers, and Swarm Leads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400"/>
              <a:buFont typeface="Lato Black"/>
              <a:buAutoNum type="arabicPeriod"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Leadership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 txBox="1"/>
          <p:nvPr>
            <p:ph type="title"/>
          </p:nvPr>
        </p:nvSpPr>
        <p:spPr>
          <a:xfrm>
            <a:off x="564348" y="57495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Step 4</a:t>
            </a:r>
            <a:endParaRPr sz="31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7297"/>
              <a:buFont typeface="Arial"/>
              <a:buNone/>
            </a:pPr>
            <a:r>
              <a:t/>
            </a:r>
            <a:endParaRPr sz="2466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55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Take action on backlog based on the list views in SupportLogic  (time permitting)</a:t>
            </a:r>
            <a:endParaRPr b="0" i="1" sz="155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55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5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Which list views should I use?</a:t>
            </a:r>
            <a:endParaRPr b="0" sz="155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55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We recommend starting with cases sorted by the lowest Sentiment Scores and highest Needs Attention Score</a:t>
            </a:r>
            <a:endParaRPr b="0" sz="155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55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After that you can move on to cases pending reply from your team and aging cases</a:t>
            </a:r>
            <a:endParaRPr b="0" sz="155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55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5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What should I do with these cases?</a:t>
            </a:r>
            <a:endParaRPr b="0" sz="155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0" lang="en" sz="155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Take steps to prioritize the cases as needed to drive an improved outcome for the customer</a:t>
            </a:r>
            <a:endParaRPr b="0" sz="155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06" name="Google Shape;306;p42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 txBox="1"/>
          <p:nvPr/>
        </p:nvSpPr>
        <p:spPr>
          <a:xfrm>
            <a:off x="681150" y="1119850"/>
            <a:ext cx="778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p43"/>
          <p:cNvSpPr txBox="1"/>
          <p:nvPr>
            <p:ph type="title"/>
          </p:nvPr>
        </p:nvSpPr>
        <p:spPr>
          <a:xfrm>
            <a:off x="590298" y="39970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Review Backlog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313" name="Google Shape;313;p43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3"/>
          <p:cNvSpPr txBox="1"/>
          <p:nvPr/>
        </p:nvSpPr>
        <p:spPr>
          <a:xfrm>
            <a:off x="7145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p43"/>
          <p:cNvSpPr txBox="1"/>
          <p:nvPr/>
        </p:nvSpPr>
        <p:spPr>
          <a:xfrm>
            <a:off x="6473575" y="1181200"/>
            <a:ext cx="2610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Open Backlog Page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Configure Recommended Lists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Review Cases and take action as needed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p43"/>
          <p:cNvSpPr txBox="1"/>
          <p:nvPr/>
        </p:nvSpPr>
        <p:spPr>
          <a:xfrm>
            <a:off x="590300" y="4336950"/>
            <a:ext cx="323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Lato"/>
                <a:ea typeface="Lato"/>
                <a:cs typeface="Lato"/>
                <a:sym typeface="Lato"/>
              </a:rPr>
              <a:t>*More details on configuring Backlog Lists can be found </a:t>
            </a:r>
            <a:r>
              <a:rPr i="1" lang="en" sz="900" u="sng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i="1" sz="9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7" name="Google Shape;31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950" y="993250"/>
            <a:ext cx="6015725" cy="272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/>
          <p:nvPr>
            <p:ph type="title"/>
          </p:nvPr>
        </p:nvSpPr>
        <p:spPr>
          <a:xfrm>
            <a:off x="564348" y="65115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How much time will this take?</a:t>
            </a:r>
            <a:endParaRPr sz="31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7297"/>
              <a:buFont typeface="Arial"/>
              <a:buNone/>
            </a:pPr>
            <a:r>
              <a:t/>
            </a:r>
            <a:endParaRPr sz="2466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55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Time commitment is 20 minutes twice per day plus addressing alerts that you receive</a:t>
            </a:r>
            <a:endParaRPr b="0" sz="155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55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5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When should I perform the workflows?</a:t>
            </a:r>
            <a:endParaRPr b="0" sz="155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55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The workflow should be performed at the start of your day to achieve the best results.  </a:t>
            </a:r>
            <a:endParaRPr b="0" sz="155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55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It should be performed a second time in the middle of your shift to review any new signals and backlog.</a:t>
            </a:r>
            <a:endParaRPr b="0" sz="155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55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5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How can 20 </a:t>
            </a:r>
            <a:r>
              <a:rPr b="0" lang="en" sz="155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minutes twice a day be enough time?</a:t>
            </a:r>
            <a:endParaRPr b="0" sz="155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0" lang="en" sz="155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SupportLogic prioritizes cases for you based on risk factors so you don’t have to read them all</a:t>
            </a:r>
            <a:endParaRPr b="0" sz="155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23" name="Google Shape;323;p44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/>
          <p:nvPr/>
        </p:nvSpPr>
        <p:spPr>
          <a:xfrm>
            <a:off x="681150" y="1119850"/>
            <a:ext cx="77817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Why is it important to acknowledge and action signals or escalation predictions?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Accountability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 “I am aware of this case and I am responsible for its outcome”</a:t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Why only 20-40 minutes a day?</a:t>
            </a:r>
            <a:endParaRPr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is approximately the amount of time needed to review the cases highlighted in SupportLogic.  Additional work may be needed to drive an improved outcome on the case.</a:t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Are there any additional results I may achieve via these steps</a:t>
            </a: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?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Being proactive on cases based on Signals can also prevent churn among your customers</a:t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45"/>
          <p:cNvSpPr txBox="1"/>
          <p:nvPr>
            <p:ph type="title"/>
          </p:nvPr>
        </p:nvSpPr>
        <p:spPr>
          <a:xfrm>
            <a:off x="590298" y="39970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Common Questions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330" name="Google Shape;330;p45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5"/>
          <p:cNvSpPr txBox="1"/>
          <p:nvPr/>
        </p:nvSpPr>
        <p:spPr>
          <a:xfrm>
            <a:off x="7145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/>
          <p:nvPr>
            <p:ph idx="2" type="body"/>
          </p:nvPr>
        </p:nvSpPr>
        <p:spPr>
          <a:xfrm>
            <a:off x="4726075" y="1977475"/>
            <a:ext cx="37248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</a:pPr>
            <a:r>
              <a:rPr lang="en" sz="2800">
                <a:solidFill>
                  <a:schemeClr val="dk1"/>
                </a:solidFill>
              </a:rPr>
              <a:t>Resources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descr="Shape&#10;&#10;Description automatically generated" id="337" name="Google Shape;33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463" y="3219189"/>
            <a:ext cx="1964391" cy="151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"/>
          <p:cNvSpPr txBox="1"/>
          <p:nvPr/>
        </p:nvSpPr>
        <p:spPr>
          <a:xfrm>
            <a:off x="681150" y="1119850"/>
            <a:ext cx="778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p47"/>
          <p:cNvSpPr txBox="1"/>
          <p:nvPr>
            <p:ph type="title"/>
          </p:nvPr>
        </p:nvSpPr>
        <p:spPr>
          <a:xfrm>
            <a:off x="590298" y="37140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Create your Virtual Team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344" name="Google Shape;344;p47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7"/>
          <p:cNvSpPr txBox="1"/>
          <p:nvPr/>
        </p:nvSpPr>
        <p:spPr>
          <a:xfrm>
            <a:off x="7145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" name="Google Shape;346;p47"/>
          <p:cNvSpPr txBox="1"/>
          <p:nvPr/>
        </p:nvSpPr>
        <p:spPr>
          <a:xfrm>
            <a:off x="5560925" y="1400850"/>
            <a:ext cx="2646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Go to Virtual Teams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Select Create Virtual Teams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Name your Team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Add your Agents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Save your Team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7" name="Google Shape;34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300" y="1181200"/>
            <a:ext cx="4767122" cy="198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7"/>
          <p:cNvSpPr txBox="1"/>
          <p:nvPr/>
        </p:nvSpPr>
        <p:spPr>
          <a:xfrm>
            <a:off x="8669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Lato"/>
                <a:ea typeface="Lato"/>
                <a:cs typeface="Lato"/>
                <a:sym typeface="Lato"/>
              </a:rPr>
              <a:t>*</a:t>
            </a:r>
            <a:r>
              <a:rPr i="1" lang="en" sz="900">
                <a:latin typeface="Lato"/>
                <a:ea typeface="Lato"/>
                <a:cs typeface="Lato"/>
                <a:sym typeface="Lato"/>
              </a:rPr>
              <a:t>Detailed instructions on creating virtual teams can be found </a:t>
            </a:r>
            <a:r>
              <a:rPr i="1" lang="en" sz="900" u="sng">
                <a:solidFill>
                  <a:srgbClr val="0A809B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i="1" sz="900">
              <a:solidFill>
                <a:srgbClr val="0A80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8"/>
          <p:cNvSpPr txBox="1"/>
          <p:nvPr/>
        </p:nvSpPr>
        <p:spPr>
          <a:xfrm>
            <a:off x="681150" y="1119850"/>
            <a:ext cx="778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" name="Google Shape;354;p48"/>
          <p:cNvSpPr txBox="1"/>
          <p:nvPr>
            <p:ph type="title"/>
          </p:nvPr>
        </p:nvSpPr>
        <p:spPr>
          <a:xfrm>
            <a:off x="590298" y="39970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Create your Global Filter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355" name="Google Shape;355;p48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8"/>
          <p:cNvSpPr txBox="1"/>
          <p:nvPr/>
        </p:nvSpPr>
        <p:spPr>
          <a:xfrm>
            <a:off x="7145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7" name="Google Shape;35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300" y="1119850"/>
            <a:ext cx="4528115" cy="26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8"/>
          <p:cNvSpPr txBox="1"/>
          <p:nvPr/>
        </p:nvSpPr>
        <p:spPr>
          <a:xfrm>
            <a:off x="5560925" y="1400850"/>
            <a:ext cx="264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Name your Filter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Select your Team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Save the Filter</a:t>
            </a:r>
            <a:endParaRPr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" name="Google Shape;359;p48"/>
          <p:cNvSpPr txBox="1"/>
          <p:nvPr/>
        </p:nvSpPr>
        <p:spPr>
          <a:xfrm>
            <a:off x="871700" y="4451600"/>
            <a:ext cx="459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*You may create global filters using fields as well depending on your needs</a:t>
            </a:r>
            <a:endParaRPr i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Lato"/>
                <a:ea typeface="Lato"/>
                <a:cs typeface="Lato"/>
                <a:sym typeface="Lato"/>
              </a:rPr>
              <a:t>*Detailed instructions on creating global filters can be found </a:t>
            </a:r>
            <a:r>
              <a:rPr i="1" lang="en" sz="900" u="sng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i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/>
          <p:nvPr/>
        </p:nvSpPr>
        <p:spPr>
          <a:xfrm>
            <a:off x="681150" y="1119850"/>
            <a:ext cx="77817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 Manager Workflow Instructions</a:t>
            </a:r>
            <a:r>
              <a:rPr i="1" lang="en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 -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Step by Step guide for SupportManagers</a:t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 Manager Workflow Video</a:t>
            </a: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 -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Video Guide for Support Managers</a:t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Alerts Configuration Instructions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- Key Alerts to Configure</a:t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Global Filter Configuration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-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Configuring the Global Filter to view your Cases</a:t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SupportLogic Help Center</a:t>
            </a: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 - </a:t>
            </a:r>
            <a:r>
              <a:rPr i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General SupportLogic Resources</a:t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p49"/>
          <p:cNvSpPr txBox="1"/>
          <p:nvPr>
            <p:ph type="title"/>
          </p:nvPr>
        </p:nvSpPr>
        <p:spPr>
          <a:xfrm>
            <a:off x="590298" y="39970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Resources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366" name="Google Shape;366;p49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9"/>
          <p:cNvSpPr txBox="1"/>
          <p:nvPr/>
        </p:nvSpPr>
        <p:spPr>
          <a:xfrm>
            <a:off x="7145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0"/>
          <p:cNvSpPr txBox="1"/>
          <p:nvPr>
            <p:ph idx="2" type="body"/>
          </p:nvPr>
        </p:nvSpPr>
        <p:spPr>
          <a:xfrm>
            <a:off x="4726075" y="1977475"/>
            <a:ext cx="37248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</a:pPr>
            <a:r>
              <a:rPr lang="en" sz="2800">
                <a:solidFill>
                  <a:schemeClr val="dk1"/>
                </a:solidFill>
              </a:rPr>
              <a:t>Thank you!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descr="Shape&#10;&#10;Description automatically generated" id="373" name="Google Shape;37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463" y="3219189"/>
            <a:ext cx="1964391" cy="151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4572000" y="1626573"/>
            <a:ext cx="4119600" cy="25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156845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SupportLogic Success Plan</a:t>
            </a:r>
            <a:endParaRPr sz="1500"/>
          </a:p>
          <a:p>
            <a:pPr indent="-156845" lvl="0" marL="28575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The 4 step Workflow</a:t>
            </a:r>
            <a:endParaRPr sz="1500"/>
          </a:p>
          <a:p>
            <a:pPr indent="-156845" lvl="0" marL="28575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Resources</a:t>
            </a:r>
            <a:endParaRPr sz="1500"/>
          </a:p>
        </p:txBody>
      </p:sp>
      <p:sp>
        <p:nvSpPr>
          <p:cNvPr id="161" name="Google Shape;161;p25"/>
          <p:cNvSpPr txBox="1"/>
          <p:nvPr>
            <p:ph idx="2" type="body"/>
          </p:nvPr>
        </p:nvSpPr>
        <p:spPr>
          <a:xfrm>
            <a:off x="1168107" y="1329203"/>
            <a:ext cx="23520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</a:pPr>
            <a:r>
              <a:rPr lang="en" sz="2800">
                <a:latin typeface="Lato"/>
                <a:ea typeface="Lato"/>
                <a:cs typeface="Lato"/>
                <a:sym typeface="Lato"/>
              </a:rPr>
              <a:t>Agenda</a:t>
            </a:r>
            <a:endParaRPr sz="2800"/>
          </a:p>
        </p:txBody>
      </p:sp>
      <p:pic>
        <p:nvPicPr>
          <p:cNvPr descr="Shape&#10;&#10;Description automatically generated" id="162" name="Google Shape;1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463" y="3219189"/>
            <a:ext cx="1964391" cy="151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idx="2" type="body"/>
          </p:nvPr>
        </p:nvSpPr>
        <p:spPr>
          <a:xfrm>
            <a:off x="4726075" y="1977475"/>
            <a:ext cx="37248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</a:pPr>
            <a:r>
              <a:rPr lang="en" sz="2800">
                <a:solidFill>
                  <a:schemeClr val="dk1"/>
                </a:solidFill>
              </a:rPr>
              <a:t>Success Plan for Support Leaders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descr="Shape&#10;&#10;Description automatically generated" id="168" name="Google Shape;16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463" y="3219189"/>
            <a:ext cx="1964391" cy="151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576148" y="619025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Success Plan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174" name="Google Shape;174;p27"/>
          <p:cNvSpPr txBox="1"/>
          <p:nvPr/>
        </p:nvSpPr>
        <p:spPr>
          <a:xfrm>
            <a:off x="681150" y="1400525"/>
            <a:ext cx="77817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Achieving results in SupportLogic’s SX Platform is contingent on performing a prescribed workflow in the application on a daily basis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Workflows are performed by Support Managers, Escalation Managers, and/or Swarm Leads depending on the structure of your teams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Achievement is contingent on </a:t>
            </a: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Accountability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8669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Lato"/>
                <a:ea typeface="Lato"/>
                <a:cs typeface="Lato"/>
                <a:sym typeface="Lato"/>
              </a:rPr>
              <a:t>*Assumes business as usual and we must account for seasonal variation in your escalation rates</a:t>
            </a:r>
            <a:endParaRPr i="1" sz="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8"/>
          <p:cNvSpPr txBox="1"/>
          <p:nvPr>
            <p:ph type="title"/>
          </p:nvPr>
        </p:nvSpPr>
        <p:spPr>
          <a:xfrm>
            <a:off x="569073" y="777925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What results should we expect?</a:t>
            </a:r>
            <a:endParaRPr sz="31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77049"/>
              <a:buFont typeface="Arial"/>
              <a:buNone/>
            </a:pPr>
            <a:r>
              <a:t/>
            </a:r>
            <a:endParaRPr sz="1355"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Lato Black"/>
              <a:buAutoNum type="arabicPeriod"/>
            </a:pPr>
            <a:r>
              <a:rPr b="0" lang="en" sz="155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Escalation Rate reduction of 20 - 50% over 3 month period*</a:t>
            </a:r>
            <a:endParaRPr b="0" sz="155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Lato Black"/>
              <a:buAutoNum type="arabicPeriod"/>
            </a:pPr>
            <a:r>
              <a:rPr b="0" lang="en" sz="155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Improved overall CSAT scores and reduced variance of CSAT</a:t>
            </a:r>
            <a:endParaRPr b="0" sz="155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ct val="100000"/>
              <a:buFont typeface="Lato Black"/>
              <a:buAutoNum type="arabicPeriod"/>
            </a:pPr>
            <a:r>
              <a:rPr b="0" lang="en" sz="155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Productivity gains of up to an hour per day for each support manager</a:t>
            </a:r>
            <a:endParaRPr b="0" sz="155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714575" y="4520900"/>
            <a:ext cx="45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Lato"/>
                <a:ea typeface="Lato"/>
                <a:cs typeface="Lato"/>
                <a:sym typeface="Lato"/>
              </a:rPr>
              <a:t>*Assumes business as usual and we must account for seasonal variation in your escalation rates</a:t>
            </a:r>
            <a:endParaRPr i="1"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28"/>
          <p:cNvSpPr txBox="1"/>
          <p:nvPr>
            <p:ph type="title"/>
          </p:nvPr>
        </p:nvSpPr>
        <p:spPr>
          <a:xfrm>
            <a:off x="607923" y="3093750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Why these results?</a:t>
            </a:r>
            <a:endParaRPr sz="31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3637"/>
              <a:buFont typeface="Arial"/>
              <a:buNone/>
            </a:pPr>
            <a:r>
              <a:t/>
            </a:r>
            <a:endParaRPr sz="1466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0" i="1" lang="en" sz="1550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These are what other customers have achieved by following the 4 step prescribed workflow</a:t>
            </a:r>
            <a:endParaRPr b="0" i="1" sz="1550"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idx="2" type="body"/>
          </p:nvPr>
        </p:nvSpPr>
        <p:spPr>
          <a:xfrm>
            <a:off x="4726075" y="1977475"/>
            <a:ext cx="37248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713"/>
              <a:buFont typeface="Lato"/>
              <a:buNone/>
            </a:pPr>
            <a:r>
              <a:rPr lang="en" sz="2800">
                <a:solidFill>
                  <a:schemeClr val="dk1"/>
                </a:solidFill>
              </a:rPr>
              <a:t>The 4 step prescribed Workflow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descr="Shape&#10;&#10;Description automatically generated" id="190" name="Google Shape;1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463" y="3219189"/>
            <a:ext cx="1964391" cy="151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576148" y="619025"/>
            <a:ext cx="80835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595"/>
              <a:buFont typeface="Arial"/>
              <a:buNone/>
            </a:pPr>
            <a:r>
              <a:rPr lang="en" sz="3133"/>
              <a:t>SupportLogic Core Concepts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ct val="85714"/>
              <a:buFont typeface="Lato"/>
              <a:buNone/>
            </a:pPr>
            <a:r>
              <a:t/>
            </a:r>
            <a:endParaRPr sz="2800"/>
          </a:p>
        </p:txBody>
      </p:sp>
      <p:sp>
        <p:nvSpPr>
          <p:cNvPr id="196" name="Google Shape;196;p30"/>
          <p:cNvSpPr txBox="1"/>
          <p:nvPr/>
        </p:nvSpPr>
        <p:spPr>
          <a:xfrm>
            <a:off x="681150" y="1400525"/>
            <a:ext cx="7781700" cy="30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The videos below are designed to acquaint you with how the machine learning engine works in SupportLogic and highlight the advantages our Sentiment and Attention detection provides.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Invest just 15 minutes of your time to understand the core concepts in SupportLogic so you can be productive immediately. 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rPr>
              <a:t>Initial Viewing - Review the 5 videos on our Help Center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https://supportlogic.freshdesk.com/support/solutions/articles/73000564923-supportlogic-onboarding-core-concepts</a:t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53428" y="277032"/>
            <a:ext cx="768300" cy="511800"/>
          </a:xfrm>
          <a:prstGeom prst="parallelogram">
            <a:avLst>
              <a:gd fmla="val 1014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idx="2" type="body"/>
          </p:nvPr>
        </p:nvSpPr>
        <p:spPr>
          <a:xfrm>
            <a:off x="4726075" y="1977475"/>
            <a:ext cx="37248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713"/>
              <a:buFont typeface="Lato"/>
              <a:buNone/>
            </a:pPr>
            <a:r>
              <a:rPr lang="en" sz="2800">
                <a:solidFill>
                  <a:schemeClr val="dk1"/>
                </a:solidFill>
              </a:rPr>
              <a:t>The 4 step prescribed Workflow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descr="Shape&#10;&#10;Description automatically generated" id="203" name="Google Shape;2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463" y="3219189"/>
            <a:ext cx="1964391" cy="151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Support Logic 2022">
      <a:dk1>
        <a:srgbClr val="1C2427"/>
      </a:dk1>
      <a:lt1>
        <a:srgbClr val="FFFFFF"/>
      </a:lt1>
      <a:dk2>
        <a:srgbClr val="545B5D"/>
      </a:dk2>
      <a:lt2>
        <a:srgbClr val="E7E9EE"/>
      </a:lt2>
      <a:accent1>
        <a:srgbClr val="0CA765"/>
      </a:accent1>
      <a:accent2>
        <a:srgbClr val="E80C5B"/>
      </a:accent2>
      <a:accent3>
        <a:srgbClr val="494CDE"/>
      </a:accent3>
      <a:accent4>
        <a:srgbClr val="0A809B"/>
      </a:accent4>
      <a:accent5>
        <a:srgbClr val="FFD23E"/>
      </a:accent5>
      <a:accent6>
        <a:srgbClr val="FF8744"/>
      </a:accent6>
      <a:hlink>
        <a:srgbClr val="E80C5B"/>
      </a:hlink>
      <a:folHlink>
        <a:srgbClr val="494D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